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4" r:id="rId3"/>
    <p:sldId id="266" r:id="rId4"/>
    <p:sldId id="271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3"/>
    <p:restoredTop sz="80818"/>
  </p:normalViewPr>
  <p:slideViewPr>
    <p:cSldViewPr snapToGrid="0">
      <p:cViewPr varScale="1">
        <p:scale>
          <a:sx n="77" d="100"/>
          <a:sy n="77" d="100"/>
        </p:scale>
        <p:origin x="54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7ED45-4368-1E41-9927-2B0A4CB1AAF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5B980-DF7E-1E44-A0FD-AAE46B4F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9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5B980-DF7E-1E44-A0FD-AAE46B4FB6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63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5B980-DF7E-1E44-A0FD-AAE46B4FB6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256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5B980-DF7E-1E44-A0FD-AAE46B4FB6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85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2D454-5D61-2CF6-7883-45541FFA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A8CD19-0381-584E-4245-E46FC1CB0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12C447-88A5-A8E3-0122-B683AC6208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FBA12-AB70-75D9-ED0A-E417DAEB9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5B980-DF7E-1E44-A0FD-AAE46B4FB6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90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FEB5D-44B9-D223-0770-A6F5287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96417-67B7-A5A7-CF0C-46B8A7C34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0CD6B-0C23-DEAF-3116-4792283BB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14748-A940-161C-55CB-1D9CDDDA8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5B980-DF7E-1E44-A0FD-AAE46B4FB6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61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DAC5C-FCE3-2250-2826-6DBAE3900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446654-005E-3C49-3DBF-C8A7B27F4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EB35C-4FD0-171E-27CF-E58D14A4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14EA5-E9B9-86D0-D109-F0B89F934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F5963-F26B-22F0-88FE-496F9030F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54937-7DC9-31E2-E3E5-1BFF6C854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B6926F-452F-3AC3-A0CF-6D3CA7330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656C4-15BE-AD25-7E2A-B56FCD9F4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D17DA-1DDF-26C3-4598-33C1D52C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5A139-47B5-3C6C-12A4-8060F1BD6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B81B6-440A-F563-FE89-D993AC9F3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84D7DF-D135-5403-720F-DE7432BAE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44822-5552-C10D-24D2-DADBAEE42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AA0BD-859D-BB35-61CB-71426857F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81456-3D76-1B3F-CE4C-D513E94F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5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3636-B2FF-84C2-1D15-BC9762DC1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C543E-E942-ABCC-BD25-B68278EF4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56902-CD2C-C4AC-76F0-8F9FF2A4C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4C0B-1196-654C-84B5-63A403A8A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E0B74-794B-5C53-2E48-59D9D89B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7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232-710F-5204-9E42-9A7805854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54078-7F6E-4907-686B-C77E6F276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7869C-EC06-50C1-282B-0193430D0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4962D-A4C6-14CA-6FB9-D6878BC1C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FB674-EB4E-728C-14A3-553EA54E1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69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BDB36-0874-CBEC-A04B-9248F24F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289AB-73F8-6A98-C22C-D9BD496BE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8C1C6-5A6B-E46F-B54E-3C0AF6642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348AA-761A-A78A-8D3C-0286F61F6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0D627-F37A-85B4-2350-2747D1A0A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8B4A2-46A4-AD29-C1E5-FD5C50182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0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C0C8C-C14A-85EE-7A6C-FA40CDD39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0291E-BFB1-098A-0DD7-D7E90D76D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10621-CE3F-6B9B-921F-95C80D0D1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E536AB-0E9D-32C8-8160-D48D67F7F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2E6E51-8C96-7F6A-BFA2-38EBF625DD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F595BA-6684-949B-451D-E8C61EC6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45A0F9-524E-4361-499D-4199DEA3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94ABB5-9F16-9135-A551-29722BB12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E525-356A-4B79-41E3-7E83D0C5F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5F6D4F-CA83-3B2B-18BF-0FF30D7B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DCDA79-D1DE-E79D-D0E9-A053E220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F1F56-B34C-DEF1-333F-42BEB1C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6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048F8A-7B1A-22A0-8781-222359BB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B3E724-5E36-E00E-8EC2-93CB0AEB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6AB50-FF9C-15FC-E314-59D451754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9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05E78-0D10-1C61-6836-D49E4FBD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BC463-EA34-BD76-08C3-065640542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9B2C27-9753-68AE-5C13-25910D1B0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E2405-52A2-F791-1790-3D57682C9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4840D-4840-7B8D-550B-3DEC2B1B0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55D2F-2DBF-7B35-E2A4-2A01AFB1A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4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2A0B0-F114-7F02-D369-79348CF7C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9DE531-0CF8-AB2E-0F59-E8604A38ED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B3F1E-8FEE-671C-CA03-A7626AC85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FD2538-470B-21AD-6A21-7146276B8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206FE-95EC-931A-9F91-7423E29A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30930-8457-5815-1659-4A324924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9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AD910-B5BD-43B9-FFAB-54A80AA63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4B5B1-6A7E-C253-8F45-18C3607BC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8D80E-28BD-C2AF-FEC0-84E6AFC7B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626234-97A9-9D4A-ADF4-C6D00413B0D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4EA1-1370-412B-781C-85B21AA42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6EB71-9F7E-FF1B-728C-DD96491C9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248C07-C0A9-DB47-8C26-83074411A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0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CB9-D280-C5A5-3048-52B0D8D6F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060" y="1021407"/>
            <a:ext cx="11062741" cy="166916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00FF"/>
                </a:solidFill>
              </a:rPr>
              <a:t>Efficacy of Ventral Penile Reinforcement using a Pedicled </a:t>
            </a:r>
            <a:r>
              <a:rPr lang="en-US" sz="3600" dirty="0" err="1">
                <a:solidFill>
                  <a:srgbClr val="0000FF"/>
                </a:solidFill>
              </a:rPr>
              <a:t>Pericordal</a:t>
            </a:r>
            <a:r>
              <a:rPr lang="en-US" sz="3600" dirty="0">
                <a:solidFill>
                  <a:srgbClr val="0000FF"/>
                </a:solidFill>
              </a:rPr>
              <a:t> Fat Flap (</a:t>
            </a:r>
            <a:r>
              <a:rPr lang="en-US" sz="3600" b="1" dirty="0">
                <a:solidFill>
                  <a:srgbClr val="0000FF"/>
                </a:solidFill>
              </a:rPr>
              <a:t>CHARGE Technique</a:t>
            </a:r>
            <a:r>
              <a:rPr lang="en-US" sz="3600" dirty="0">
                <a:solidFill>
                  <a:srgbClr val="0000FF"/>
                </a:solidFill>
              </a:rPr>
              <a:t>)</a:t>
            </a:r>
            <a:br>
              <a:rPr lang="en-US" sz="3600" dirty="0">
                <a:solidFill>
                  <a:srgbClr val="0000FF"/>
                </a:solidFill>
              </a:rPr>
            </a:br>
            <a:r>
              <a:rPr lang="en-US" sz="3600" dirty="0">
                <a:solidFill>
                  <a:srgbClr val="0000FF"/>
                </a:solidFill>
              </a:rPr>
              <a:t> Prior to Urethroplasty in Hypospadias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1094B-1BFD-0172-B701-5D9E53224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5170" y="4567128"/>
            <a:ext cx="8901659" cy="879764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A. Yamataka</a:t>
            </a:r>
            <a:r>
              <a:rPr lang="ja-JP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ja-JP" sz="3600" b="1" dirty="0">
                <a:latin typeface="Cambria" panose="02040503050406030204" pitchFamily="18" charset="0"/>
                <a:ea typeface="Cambria" panose="02040503050406030204" pitchFamily="18" charset="0"/>
              </a:rPr>
              <a:t>(Yama)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F461C9-BEDE-F8A4-4654-FF76A1A3F1DB}"/>
              </a:ext>
            </a:extLst>
          </p:cNvPr>
          <p:cNvSpPr txBox="1">
            <a:spLocks/>
          </p:cNvSpPr>
          <p:nvPr/>
        </p:nvSpPr>
        <p:spPr>
          <a:xfrm>
            <a:off x="1394541" y="5973579"/>
            <a:ext cx="9545780" cy="6036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844D24E-90B0-0775-12AE-AAEEAB91689A}"/>
              </a:ext>
            </a:extLst>
          </p:cNvPr>
          <p:cNvSpPr txBox="1"/>
          <p:nvPr/>
        </p:nvSpPr>
        <p:spPr>
          <a:xfrm>
            <a:off x="2204581" y="3075057"/>
            <a:ext cx="106090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0000FF"/>
                </a:solidFill>
              </a:rPr>
              <a:t>Developed by A. Yamataka in 2016</a:t>
            </a:r>
            <a:endParaRPr lang="ja-JP" alt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73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3E872-3326-1806-520C-9D8969987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04" y="526658"/>
            <a:ext cx="3501571" cy="81053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Hypospadias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6D6C7-D66A-2DE2-1E42-E82BE3EAC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140" y="1533814"/>
            <a:ext cx="10418742" cy="1005073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dirty="0"/>
              <a:t>Hypospadias repair remains challenging, with a substantial risk of urethroplasty-related postoperative complications.</a:t>
            </a:r>
          </a:p>
          <a:p>
            <a:pPr marL="0" indent="0">
              <a:lnSpc>
                <a:spcPts val="3600"/>
              </a:lnSpc>
              <a:buNone/>
            </a:pPr>
            <a:endParaRPr lang="en-US" dirty="0"/>
          </a:p>
          <a:p>
            <a:pPr>
              <a:lnSpc>
                <a:spcPts val="3600"/>
              </a:lnSpc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A3612B-4D64-EF63-4B1D-F2C5D5E54EDE}"/>
              </a:ext>
            </a:extLst>
          </p:cNvPr>
          <p:cNvSpPr txBox="1">
            <a:spLocks/>
          </p:cNvSpPr>
          <p:nvPr/>
        </p:nvSpPr>
        <p:spPr>
          <a:xfrm>
            <a:off x="3090722" y="3275689"/>
            <a:ext cx="6291818" cy="13787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en-US" sz="3200" b="1" dirty="0">
                <a:ea typeface="Cambria" panose="02040503050406030204" pitchFamily="18" charset="0"/>
              </a:rPr>
              <a:t> Urethrocutaneous Fistula </a:t>
            </a:r>
          </a:p>
          <a:p>
            <a:pPr>
              <a:lnSpc>
                <a:spcPts val="3500"/>
              </a:lnSpc>
            </a:pPr>
            <a:r>
              <a:rPr lang="en-US" sz="3200" b="1" dirty="0">
                <a:ea typeface="Cambria" panose="02040503050406030204" pitchFamily="18" charset="0"/>
              </a:rPr>
              <a:t> Urethral Stenosis</a:t>
            </a:r>
          </a:p>
        </p:txBody>
      </p:sp>
    </p:spTree>
    <p:extLst>
      <p:ext uri="{BB962C8B-B14F-4D97-AF65-F5344CB8AC3E}">
        <p14:creationId xmlns:p14="http://schemas.microsoft.com/office/powerpoint/2010/main" val="259171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D9F32-C567-10F7-6CB3-8F7DB760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38D2B-FD55-942C-C364-E46EDAF5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009" y="170255"/>
            <a:ext cx="11305838" cy="81053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CHARGE Technique: Developed by Yamataka in 2016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CFC9B-AA63-3330-C79E-DBF433D1B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53" y="980788"/>
            <a:ext cx="11552577" cy="11361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ea typeface="Cambria" panose="02040503050406030204" pitchFamily="18" charset="0"/>
              </a:rPr>
              <a:t>In 2016, I</a:t>
            </a:r>
            <a:r>
              <a:rPr lang="ja-JP" altLang="en-US" sz="2200" dirty="0">
                <a:ea typeface="Cambria" panose="02040503050406030204" pitchFamily="18" charset="0"/>
              </a:rPr>
              <a:t> </a:t>
            </a:r>
            <a:r>
              <a:rPr lang="en-US" altLang="ja-JP" sz="2200" dirty="0">
                <a:ea typeface="Cambria" panose="02040503050406030204" pitchFamily="18" charset="0"/>
              </a:rPr>
              <a:t>developed</a:t>
            </a:r>
            <a:r>
              <a:rPr lang="en-US" sz="2200" dirty="0">
                <a:ea typeface="Cambria" panose="02040503050406030204" pitchFamily="18" charset="0"/>
              </a:rPr>
              <a:t> the CHARGE technique.                                                                                                       This technique reinforces the ventral penile shaft with a pedicled </a:t>
            </a:r>
            <a:r>
              <a:rPr lang="en-US" sz="2200" dirty="0" err="1">
                <a:ea typeface="Cambria" panose="02040503050406030204" pitchFamily="18" charset="0"/>
              </a:rPr>
              <a:t>pericordal</a:t>
            </a:r>
            <a:r>
              <a:rPr lang="en-US" sz="2200" dirty="0">
                <a:ea typeface="Cambria" panose="02040503050406030204" pitchFamily="18" charset="0"/>
              </a:rPr>
              <a:t> fat flap during initial surgery (</a:t>
            </a:r>
            <a:r>
              <a:rPr lang="en-US" altLang="ja-JP" sz="2200" dirty="0"/>
              <a:t>degloving, fibrotic tissue excision, </a:t>
            </a:r>
            <a:r>
              <a:rPr lang="en-US" altLang="ja-JP" sz="2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±</a:t>
            </a:r>
            <a:r>
              <a:rPr lang="en-US" altLang="ja-JP" sz="2200" dirty="0"/>
              <a:t>curvature correction</a:t>
            </a:r>
            <a:r>
              <a:rPr lang="en-US" sz="2200" dirty="0">
                <a:ea typeface="Cambria" panose="02040503050406030204" pitchFamily="18" charset="0"/>
              </a:rPr>
              <a:t>) </a:t>
            </a:r>
            <a:r>
              <a:rPr lang="en-US" sz="2200" b="1" dirty="0">
                <a:ea typeface="Cambria" panose="02040503050406030204" pitchFamily="18" charset="0"/>
              </a:rPr>
              <a:t>prior to </a:t>
            </a:r>
            <a:r>
              <a:rPr lang="en-US" sz="2200" dirty="0">
                <a:ea typeface="Cambria" panose="02040503050406030204" pitchFamily="18" charset="0"/>
              </a:rPr>
              <a:t>urethroplasty.</a:t>
            </a:r>
            <a:endParaRPr lang="en-US" sz="2200" dirty="0">
              <a:solidFill>
                <a:srgbClr val="FF0000"/>
              </a:solidFill>
              <a:ea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200" dirty="0">
              <a:solidFill>
                <a:srgbClr val="FF0000"/>
              </a:solidFill>
              <a:ea typeface="Cambria" panose="02040503050406030204" pitchFamily="18" charset="0"/>
            </a:endParaRPr>
          </a:p>
        </p:txBody>
      </p:sp>
      <p:pic>
        <p:nvPicPr>
          <p:cNvPr id="5" name="Charge short version ">
            <a:hlinkClick r:id="" action="ppaction://media"/>
            <a:extLst>
              <a:ext uri="{FF2B5EF4-FFF2-40B4-BE49-F238E27FC236}">
                <a16:creationId xmlns:a16="http://schemas.microsoft.com/office/drawing/2014/main" id="{332318C1-2D3A-38C9-19E6-EFC50E1729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78117" y="2429871"/>
            <a:ext cx="6814476" cy="38331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3D53B9-097C-C9B9-DCC3-9BB6C3DC1337}"/>
              </a:ext>
            </a:extLst>
          </p:cNvPr>
          <p:cNvSpPr txBox="1"/>
          <p:nvPr/>
        </p:nvSpPr>
        <p:spPr>
          <a:xfrm>
            <a:off x="938048" y="3666995"/>
            <a:ext cx="2740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highlight>
                  <a:srgbClr val="FFFF00"/>
                </a:highlight>
              </a:rPr>
              <a:t>Click to play the video.</a:t>
            </a:r>
            <a:endParaRPr lang="ja-JP" altLang="en-US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3234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02B7-6C57-2257-A9EB-5DDF9F218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E0CA-6DEE-ECE8-A2E7-63AB59D6F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119" y="262847"/>
            <a:ext cx="9466944" cy="81053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CHARGE technique 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02666E8A-4780-DCB9-9F13-358E0E44FA7D}"/>
              </a:ext>
            </a:extLst>
          </p:cNvPr>
          <p:cNvGrpSpPr/>
          <p:nvPr/>
        </p:nvGrpSpPr>
        <p:grpSpPr>
          <a:xfrm>
            <a:off x="3251507" y="2461738"/>
            <a:ext cx="2477028" cy="3810813"/>
            <a:chOff x="1447800" y="3050498"/>
            <a:chExt cx="2177696" cy="3350302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016425A0-9232-8710-19CC-14141FBE1A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6174" t="3703" r="8862" b="488"/>
            <a:stretch/>
          </p:blipFill>
          <p:spPr>
            <a:xfrm>
              <a:off x="1447800" y="3050498"/>
              <a:ext cx="2177696" cy="3350302"/>
            </a:xfrm>
            <a:prstGeom prst="rect">
              <a:avLst/>
            </a:prstGeom>
          </p:spPr>
        </p:pic>
        <p:sp>
          <p:nvSpPr>
            <p:cNvPr id="8" name="Isosceles Triangle 3">
              <a:extLst>
                <a:ext uri="{FF2B5EF4-FFF2-40B4-BE49-F238E27FC236}">
                  <a16:creationId xmlns:a16="http://schemas.microsoft.com/office/drawing/2014/main" id="{476CEE20-851E-592C-5892-8B3FB8169462}"/>
                </a:ext>
              </a:extLst>
            </p:cNvPr>
            <p:cNvSpPr/>
            <p:nvPr/>
          </p:nvSpPr>
          <p:spPr>
            <a:xfrm rot="14940000">
              <a:off x="2923215" y="3618662"/>
              <a:ext cx="95650" cy="236378"/>
            </a:xfrm>
            <a:prstGeom prst="triangle">
              <a:avLst/>
            </a:prstGeom>
            <a:noFill/>
            <a:ln w="63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9" name="Isosceles Triangle 4">
              <a:extLst>
                <a:ext uri="{FF2B5EF4-FFF2-40B4-BE49-F238E27FC236}">
                  <a16:creationId xmlns:a16="http://schemas.microsoft.com/office/drawing/2014/main" id="{B69BA274-D907-64EC-2780-9CAEC666CF8E}"/>
                </a:ext>
              </a:extLst>
            </p:cNvPr>
            <p:cNvSpPr/>
            <p:nvPr/>
          </p:nvSpPr>
          <p:spPr>
            <a:xfrm rot="7136935">
              <a:off x="2138404" y="4379536"/>
              <a:ext cx="104933" cy="222273"/>
            </a:xfrm>
            <a:prstGeom prst="triangle">
              <a:avLst/>
            </a:prstGeom>
            <a:noFill/>
            <a:ln w="63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10" name="Isosceles Triangle 5">
              <a:extLst>
                <a:ext uri="{FF2B5EF4-FFF2-40B4-BE49-F238E27FC236}">
                  <a16:creationId xmlns:a16="http://schemas.microsoft.com/office/drawing/2014/main" id="{F065588E-A04E-E851-6132-36EB0D305C76}"/>
                </a:ext>
              </a:extLst>
            </p:cNvPr>
            <p:cNvSpPr/>
            <p:nvPr/>
          </p:nvSpPr>
          <p:spPr>
            <a:xfrm rot="14940000">
              <a:off x="2985657" y="4139297"/>
              <a:ext cx="95650" cy="236378"/>
            </a:xfrm>
            <a:prstGeom prst="triangle">
              <a:avLst/>
            </a:prstGeom>
            <a:noFill/>
            <a:ln w="63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dirty="0"/>
            </a:p>
          </p:txBody>
        </p:sp>
        <p:sp>
          <p:nvSpPr>
            <p:cNvPr id="11" name="Isosceles Triangle 6">
              <a:extLst>
                <a:ext uri="{FF2B5EF4-FFF2-40B4-BE49-F238E27FC236}">
                  <a16:creationId xmlns:a16="http://schemas.microsoft.com/office/drawing/2014/main" id="{88293CA4-2BAC-9879-5214-1BCB4815013B}"/>
                </a:ext>
              </a:extLst>
            </p:cNvPr>
            <p:cNvSpPr/>
            <p:nvPr/>
          </p:nvSpPr>
          <p:spPr>
            <a:xfrm rot="14940000">
              <a:off x="2923215" y="4659932"/>
              <a:ext cx="95650" cy="236378"/>
            </a:xfrm>
            <a:prstGeom prst="triangle">
              <a:avLst/>
            </a:prstGeom>
            <a:noFill/>
            <a:ln w="63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12" name="Isosceles Triangle 7">
              <a:extLst>
                <a:ext uri="{FF2B5EF4-FFF2-40B4-BE49-F238E27FC236}">
                  <a16:creationId xmlns:a16="http://schemas.microsoft.com/office/drawing/2014/main" id="{41C8FF21-4995-730B-C14E-079BCCEC2CC3}"/>
                </a:ext>
              </a:extLst>
            </p:cNvPr>
            <p:cNvSpPr/>
            <p:nvPr/>
          </p:nvSpPr>
          <p:spPr>
            <a:xfrm rot="7136935">
              <a:off x="2015761" y="3960162"/>
              <a:ext cx="104933" cy="222273"/>
            </a:xfrm>
            <a:prstGeom prst="triangle">
              <a:avLst/>
            </a:prstGeom>
            <a:noFill/>
            <a:ln w="63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13" name="Isosceles Triangle 8">
              <a:extLst>
                <a:ext uri="{FF2B5EF4-FFF2-40B4-BE49-F238E27FC236}">
                  <a16:creationId xmlns:a16="http://schemas.microsoft.com/office/drawing/2014/main" id="{E7F457B6-0BF8-EE12-51E7-BC659B68B4EB}"/>
                </a:ext>
              </a:extLst>
            </p:cNvPr>
            <p:cNvSpPr/>
            <p:nvPr/>
          </p:nvSpPr>
          <p:spPr>
            <a:xfrm rot="7136935">
              <a:off x="2015759" y="3526010"/>
              <a:ext cx="104933" cy="222273"/>
            </a:xfrm>
            <a:prstGeom prst="triangle">
              <a:avLst/>
            </a:prstGeom>
            <a:noFill/>
            <a:ln w="63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D337992D-FB87-1CB5-073C-4F2CB99A49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323" r="5980"/>
          <a:stretch/>
        </p:blipFill>
        <p:spPr>
          <a:xfrm>
            <a:off x="6294736" y="2442891"/>
            <a:ext cx="2925470" cy="3810813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E52CA75-FB15-B74D-5CCD-F3182A0E1AD7}"/>
              </a:ext>
            </a:extLst>
          </p:cNvPr>
          <p:cNvSpPr txBox="1"/>
          <p:nvPr/>
        </p:nvSpPr>
        <p:spPr>
          <a:xfrm>
            <a:off x="914400" y="1121531"/>
            <a:ext cx="106547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/>
              <a:t>This approach substantially increases subcutaneous tissue volume and vascularity in the ventral foreskin </a:t>
            </a:r>
            <a:r>
              <a:rPr lang="en-US" altLang="ja-JP" sz="2800" b="1" dirty="0"/>
              <a:t>prior to </a:t>
            </a:r>
            <a:r>
              <a:rPr lang="en-US" altLang="ja-JP" sz="2800" dirty="0"/>
              <a:t>urethroplasty, 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68454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E79CB-0333-66AF-4927-6CDC9FB27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28F52-06BF-0A03-4031-778895DC8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6721"/>
            <a:ext cx="9466944" cy="81053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CHARGE technique 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FA21002C-554C-EAC0-E0AF-B7A305226B51}"/>
              </a:ext>
            </a:extLst>
          </p:cNvPr>
          <p:cNvGrpSpPr/>
          <p:nvPr/>
        </p:nvGrpSpPr>
        <p:grpSpPr>
          <a:xfrm>
            <a:off x="3595829" y="2540241"/>
            <a:ext cx="4655008" cy="3745471"/>
            <a:chOff x="939355" y="1371600"/>
            <a:chExt cx="6802735" cy="5650264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41B1D3B1-86D7-F353-DAE2-CBC2E526BA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5120" r="5572"/>
            <a:stretch/>
          </p:blipFill>
          <p:spPr>
            <a:xfrm>
              <a:off x="939355" y="1371600"/>
              <a:ext cx="2946845" cy="5650264"/>
            </a:xfrm>
            <a:prstGeom prst="rect">
              <a:avLst/>
            </a:prstGeom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43011E19-26E3-62D7-E907-5B0AF74EB9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t="2779" b="3601"/>
            <a:stretch/>
          </p:blipFill>
          <p:spPr>
            <a:xfrm>
              <a:off x="4724400" y="1371600"/>
              <a:ext cx="3017690" cy="5650264"/>
            </a:xfrm>
            <a:prstGeom prst="rect">
              <a:avLst/>
            </a:prstGeom>
          </p:spPr>
        </p:pic>
        <p:sp>
          <p:nvSpPr>
            <p:cNvPr id="16" name="Isosceles Triangle 4">
              <a:extLst>
                <a:ext uri="{FF2B5EF4-FFF2-40B4-BE49-F238E27FC236}">
                  <a16:creationId xmlns:a16="http://schemas.microsoft.com/office/drawing/2014/main" id="{105B43E2-08BF-ED2D-4404-88394901950F}"/>
                </a:ext>
              </a:extLst>
            </p:cNvPr>
            <p:cNvSpPr/>
            <p:nvPr/>
          </p:nvSpPr>
          <p:spPr>
            <a:xfrm rot="14940000">
              <a:off x="2305338" y="3758402"/>
              <a:ext cx="120783" cy="298593"/>
            </a:xfrm>
            <a:prstGeom prst="triangl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17" name="Isosceles Triangle 5">
              <a:extLst>
                <a:ext uri="{FF2B5EF4-FFF2-40B4-BE49-F238E27FC236}">
                  <a16:creationId xmlns:a16="http://schemas.microsoft.com/office/drawing/2014/main" id="{C639E24A-F80E-7186-CC77-50C6C76C4590}"/>
                </a:ext>
              </a:extLst>
            </p:cNvPr>
            <p:cNvSpPr/>
            <p:nvPr/>
          </p:nvSpPr>
          <p:spPr>
            <a:xfrm rot="7136935">
              <a:off x="1136237" y="3783354"/>
              <a:ext cx="132505" cy="280775"/>
            </a:xfrm>
            <a:prstGeom prst="triangl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18" name="Isosceles Triangle 6">
              <a:extLst>
                <a:ext uri="{FF2B5EF4-FFF2-40B4-BE49-F238E27FC236}">
                  <a16:creationId xmlns:a16="http://schemas.microsoft.com/office/drawing/2014/main" id="{7CBE68BB-B701-6300-97F5-D07C24F5914A}"/>
                </a:ext>
              </a:extLst>
            </p:cNvPr>
            <p:cNvSpPr/>
            <p:nvPr/>
          </p:nvSpPr>
          <p:spPr>
            <a:xfrm rot="7136935">
              <a:off x="1120931" y="4043748"/>
              <a:ext cx="132505" cy="280775"/>
            </a:xfrm>
            <a:prstGeom prst="triangl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19" name="Isosceles Triangle 7">
              <a:extLst>
                <a:ext uri="{FF2B5EF4-FFF2-40B4-BE49-F238E27FC236}">
                  <a16:creationId xmlns:a16="http://schemas.microsoft.com/office/drawing/2014/main" id="{7BAE57B9-9AFA-FE3B-D31F-2F904E858BB2}"/>
                </a:ext>
              </a:extLst>
            </p:cNvPr>
            <p:cNvSpPr/>
            <p:nvPr/>
          </p:nvSpPr>
          <p:spPr>
            <a:xfrm rot="7136935">
              <a:off x="1127001" y="4289772"/>
              <a:ext cx="132505" cy="280775"/>
            </a:xfrm>
            <a:prstGeom prst="triangl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20" name="Isosceles Triangle 8">
              <a:extLst>
                <a:ext uri="{FF2B5EF4-FFF2-40B4-BE49-F238E27FC236}">
                  <a16:creationId xmlns:a16="http://schemas.microsoft.com/office/drawing/2014/main" id="{F9CBE366-4E9A-AD9C-5BF2-E19257FD95B6}"/>
                </a:ext>
              </a:extLst>
            </p:cNvPr>
            <p:cNvSpPr/>
            <p:nvPr/>
          </p:nvSpPr>
          <p:spPr>
            <a:xfrm rot="14940000">
              <a:off x="2296746" y="4018118"/>
              <a:ext cx="120783" cy="298593"/>
            </a:xfrm>
            <a:prstGeom prst="triangl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sp>
          <p:nvSpPr>
            <p:cNvPr id="21" name="Isosceles Triangle 9">
              <a:extLst>
                <a:ext uri="{FF2B5EF4-FFF2-40B4-BE49-F238E27FC236}">
                  <a16:creationId xmlns:a16="http://schemas.microsoft.com/office/drawing/2014/main" id="{54408220-C87F-B615-8CC7-33841EA61463}"/>
                </a:ext>
              </a:extLst>
            </p:cNvPr>
            <p:cNvSpPr/>
            <p:nvPr/>
          </p:nvSpPr>
          <p:spPr>
            <a:xfrm rot="14940000">
              <a:off x="2314634" y="4304294"/>
              <a:ext cx="120783" cy="298593"/>
            </a:xfrm>
            <a:prstGeom prst="triangl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/>
            </a:p>
          </p:txBody>
        </p:sp>
        <p:cxnSp>
          <p:nvCxnSpPr>
            <p:cNvPr id="22" name="Straight Arrow Connector 10">
              <a:extLst>
                <a:ext uri="{FF2B5EF4-FFF2-40B4-BE49-F238E27FC236}">
                  <a16:creationId xmlns:a16="http://schemas.microsoft.com/office/drawing/2014/main" id="{24C723AE-7048-939B-4D29-6672FD85E1CE}"/>
                </a:ext>
              </a:extLst>
            </p:cNvPr>
            <p:cNvCxnSpPr/>
            <p:nvPr/>
          </p:nvCxnSpPr>
          <p:spPr>
            <a:xfrm flipH="1">
              <a:off x="6487555" y="3947508"/>
              <a:ext cx="268326" cy="12519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11">
              <a:extLst>
                <a:ext uri="{FF2B5EF4-FFF2-40B4-BE49-F238E27FC236}">
                  <a16:creationId xmlns:a16="http://schemas.microsoft.com/office/drawing/2014/main" id="{127B42A8-CE3D-B5E2-65F2-1798018B6377}"/>
                </a:ext>
              </a:extLst>
            </p:cNvPr>
            <p:cNvCxnSpPr/>
            <p:nvPr/>
          </p:nvCxnSpPr>
          <p:spPr>
            <a:xfrm flipH="1">
              <a:off x="6425299" y="4171452"/>
              <a:ext cx="268326" cy="12519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12">
              <a:extLst>
                <a:ext uri="{FF2B5EF4-FFF2-40B4-BE49-F238E27FC236}">
                  <a16:creationId xmlns:a16="http://schemas.microsoft.com/office/drawing/2014/main" id="{16FA8734-E1AB-972C-869F-A6A98E7A545B}"/>
                </a:ext>
              </a:extLst>
            </p:cNvPr>
            <p:cNvCxnSpPr/>
            <p:nvPr/>
          </p:nvCxnSpPr>
          <p:spPr>
            <a:xfrm flipH="1">
              <a:off x="6371635" y="4403970"/>
              <a:ext cx="268326" cy="12519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78A3A0A-86BB-36EF-8ED2-A16C3C0CCDB8}"/>
              </a:ext>
            </a:extLst>
          </p:cNvPr>
          <p:cNvSpPr txBox="1"/>
          <p:nvPr/>
        </p:nvSpPr>
        <p:spPr>
          <a:xfrm>
            <a:off x="1211918" y="1207253"/>
            <a:ext cx="99909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/>
              <a:t>thereby facilitating urethroplasty and </a:t>
            </a:r>
            <a:r>
              <a:rPr lang="en-US" altLang="ja-JP" sz="2800" b="1" dirty="0"/>
              <a:t>significantly reducing  postoperative fistula and stenosis rates</a:t>
            </a:r>
            <a:r>
              <a:rPr lang="en-US" altLang="ja-JP" sz="2800" dirty="0"/>
              <a:t>.</a:t>
            </a:r>
            <a:endParaRPr lang="ja-JP" alt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4B77C31-C006-21D5-745E-E951FC5935D3}"/>
              </a:ext>
            </a:extLst>
          </p:cNvPr>
          <p:cNvSpPr txBox="1">
            <a:spLocks/>
          </p:cNvSpPr>
          <p:nvPr/>
        </p:nvSpPr>
        <p:spPr>
          <a:xfrm>
            <a:off x="1174019" y="3903935"/>
            <a:ext cx="2845911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</a:rPr>
              <a:t>With CHARGE 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B2058BF-B0D0-92CA-04FD-E654E71E0609}"/>
              </a:ext>
            </a:extLst>
          </p:cNvPr>
          <p:cNvSpPr txBox="1">
            <a:spLocks/>
          </p:cNvSpPr>
          <p:nvPr/>
        </p:nvSpPr>
        <p:spPr>
          <a:xfrm>
            <a:off x="8372321" y="3886109"/>
            <a:ext cx="2951246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</a:rPr>
              <a:t>Without CHARGE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B859A6B-C975-F6E4-D9CA-EC8A7B2BC46E}"/>
              </a:ext>
            </a:extLst>
          </p:cNvPr>
          <p:cNvSpPr txBox="1"/>
          <p:nvPr/>
        </p:nvSpPr>
        <p:spPr>
          <a:xfrm>
            <a:off x="725435" y="4714467"/>
            <a:ext cx="28459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 dirty="0">
                <a:highlight>
                  <a:srgbClr val="FFFF00"/>
                </a:highlight>
              </a:rPr>
              <a:t>Open arrowheads indicate markedly increased subcutaneous tissue volume. </a:t>
            </a:r>
            <a:endParaRPr lang="ja-JP" altLang="en-US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33149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3427</TotalTime>
  <Words>161</Words>
  <Application>Microsoft Office PowerPoint</Application>
  <PresentationFormat>ワイド画面</PresentationFormat>
  <Paragraphs>23</Paragraphs>
  <Slides>5</Slides>
  <Notes>5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 Light</vt:lpstr>
      <vt:lpstr>Cambria</vt:lpstr>
      <vt:lpstr>Office Theme</vt:lpstr>
      <vt:lpstr>Efficacy of Ventral Penile Reinforcement using a Pedicled Pericordal Fat Flap (CHARGE Technique)  Prior to Urethroplasty in Hypospadias</vt:lpstr>
      <vt:lpstr>Hypospadias</vt:lpstr>
      <vt:lpstr>CHARGE Technique: Developed by Yamataka in 2016</vt:lpstr>
      <vt:lpstr>CHARGE technique </vt:lpstr>
      <vt:lpstr>CHARGE technique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Asuka Ishiyama</dc:creator>
  <cp:lastModifiedBy>篤行 山高</cp:lastModifiedBy>
  <cp:revision>70</cp:revision>
  <dcterms:created xsi:type="dcterms:W3CDTF">2026-04-04T10:52:36Z</dcterms:created>
  <dcterms:modified xsi:type="dcterms:W3CDTF">2026-05-20T07:42:17Z</dcterms:modified>
</cp:coreProperties>
</file>